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3"/>
  </p:notesMasterIdLst>
  <p:handoutMasterIdLst>
    <p:handoutMasterId r:id="rId4"/>
  </p:handoutMasterIdLst>
  <p:sldIdLst>
    <p:sldId id="280" r:id="rId2"/>
  </p:sldIdLst>
  <p:sldSz cx="12192000" cy="6858000"/>
  <p:notesSz cx="6797675" cy="9874250"/>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jarke Ebert" initials="BE" lastIdx="21" clrIdx="6">
    <p:extLst>
      <p:ext uri="{19B8F6BF-5375-455C-9EA6-DF929625EA0E}">
        <p15:presenceInfo xmlns:p15="http://schemas.microsoft.com/office/powerpoint/2012/main" userId="S-1-5-21-1839211835-619659539-556599288-6688" providerId="AD"/>
      </p:ext>
    </p:extLst>
  </p:cmAuthor>
  <p:cmAuthor id="1" name="Christopher Edge" initials="CE" lastIdx="261" clrIdx="0"/>
  <p:cmAuthor id="8" name="Cecilia Brain" initials="CB" lastIdx="34" clrIdx="7">
    <p:extLst>
      <p:ext uri="{19B8F6BF-5375-455C-9EA6-DF929625EA0E}">
        <p15:presenceInfo xmlns:p15="http://schemas.microsoft.com/office/powerpoint/2012/main" userId="S-1-5-21-1839211835-619659539-556599288-187499" providerId="AD"/>
      </p:ext>
    </p:extLst>
  </p:cmAuthor>
  <p:cmAuthor id="2" name="Ebru Karakoc Madsen" initials="EBKA" lastIdx="24" clrIdx="1"/>
  <p:cmAuthor id="9" name="Anna-Greta Nylander" initials="AN" lastIdx="8" clrIdx="8">
    <p:extLst>
      <p:ext uri="{19B8F6BF-5375-455C-9EA6-DF929625EA0E}">
        <p15:presenceInfo xmlns:p15="http://schemas.microsoft.com/office/powerpoint/2012/main" userId="S-1-5-21-1839211835-619659539-556599288-11135" providerId="AD"/>
      </p:ext>
    </p:extLst>
  </p:cmAuthor>
  <p:cmAuthor id="3" name="Audrey Dufour" initials="AD" lastIdx="18"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Brian Lawrence Odlaug" initials="BLO" lastIdx="28" clrIdx="4">
    <p:extLst>
      <p:ext uri="{19B8F6BF-5375-455C-9EA6-DF929625EA0E}">
        <p15:presenceInfo xmlns:p15="http://schemas.microsoft.com/office/powerpoint/2012/main" userId="S-1-5-21-1839211835-619659539-556599288-185339" providerId="AD"/>
      </p:ext>
    </p:extLst>
  </p:cmAuthor>
  <p:cmAuthor id="6" name="Murat Yildirim" initials="MY" lastIdx="61" clrIdx="5">
    <p:extLst>
      <p:ext uri="{19B8F6BF-5375-455C-9EA6-DF929625EA0E}">
        <p15:presenceInfo xmlns:p15="http://schemas.microsoft.com/office/powerpoint/2012/main" userId="S-1-5-21-1839211835-619659539-556599288-101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B9B9B9"/>
    <a:srgbClr val="F0D2D0"/>
    <a:srgbClr val="B51C12"/>
    <a:srgbClr val="DA8D88"/>
    <a:srgbClr val="ECC6C4"/>
    <a:srgbClr val="E8E7DE"/>
    <a:srgbClr val="A5A07B"/>
    <a:srgbClr val="FFFFFF"/>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6" autoAdjust="0"/>
    <p:restoredTop sz="83784" autoAdjust="0"/>
  </p:normalViewPr>
  <p:slideViewPr>
    <p:cSldViewPr snapToGrid="0" snapToObjects="1">
      <p:cViewPr varScale="1">
        <p:scale>
          <a:sx n="132" d="100"/>
          <a:sy n="132" d="100"/>
        </p:scale>
        <p:origin x="1266" y="132"/>
      </p:cViewPr>
      <p:guideLst>
        <p:guide orient="horz" pos="2160"/>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p:scale>
          <a:sx n="125" d="100"/>
          <a:sy n="125" d="100"/>
        </p:scale>
        <p:origin x="2112" y="-2466"/>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58040209412176"/>
          <c:y val="2.9509086665251413E-2"/>
          <c:w val="0.69328243264101341"/>
          <c:h val="0.85963053440596859"/>
        </c:manualLayout>
      </c:layout>
      <c:barChart>
        <c:barDir val="bar"/>
        <c:grouping val="clustered"/>
        <c:varyColors val="0"/>
        <c:ser>
          <c:idx val="0"/>
          <c:order val="0"/>
          <c:tx>
            <c:strRef>
              <c:f>Sheet1!$B$1</c:f>
              <c:strCache>
                <c:ptCount val="1"/>
                <c:pt idx="0">
                  <c:v>Rate ratio</c:v>
                </c:pt>
              </c:strCache>
            </c:strRef>
          </c:tx>
          <c:spPr>
            <a:solidFill>
              <a:schemeClr val="accent5"/>
            </a:solidFill>
            <a:ln>
              <a:noFill/>
            </a:ln>
            <a:effectLst/>
          </c:spPr>
          <c:invertIfNegative val="0"/>
          <c:cat>
            <c:strRef>
              <c:f>Sheet1!$A$2:$A$31</c:f>
              <c:strCache>
                <c:ptCount val="30"/>
                <c:pt idx="0">
                  <c:v>Brain (benign)</c:v>
                </c:pt>
                <c:pt idx="1">
                  <c:v>Leukaemia</c:v>
                </c:pt>
                <c:pt idx="2">
                  <c:v>Multiple myeloma</c:v>
                </c:pt>
                <c:pt idx="3">
                  <c:v>Hodgkin's disease</c:v>
                </c:pt>
                <c:pt idx="4">
                  <c:v>Non-Hodgkin's lymphoma</c:v>
                </c:pt>
                <c:pt idx="5">
                  <c:v>Bone</c:v>
                </c:pt>
                <c:pt idx="6">
                  <c:v>Thyroid</c:v>
                </c:pt>
                <c:pt idx="7">
                  <c:v>Other nervous system</c:v>
                </c:pt>
                <c:pt idx="8">
                  <c:v>Brain (malignant)</c:v>
                </c:pt>
                <c:pt idx="9">
                  <c:v>Skin</c:v>
                </c:pt>
                <c:pt idx="10">
                  <c:v>Bladder</c:v>
                </c:pt>
                <c:pt idx="11">
                  <c:v>Kidney</c:v>
                </c:pt>
                <c:pt idx="12">
                  <c:v>Testis</c:v>
                </c:pt>
                <c:pt idx="13">
                  <c:v>Prostate</c:v>
                </c:pt>
                <c:pt idx="14">
                  <c:v>Ovary</c:v>
                </c:pt>
                <c:pt idx="15">
                  <c:v>Uterus</c:v>
                </c:pt>
                <c:pt idx="16">
                  <c:v>Cervix</c:v>
                </c:pt>
                <c:pt idx="17">
                  <c:v>Breast</c:v>
                </c:pt>
                <c:pt idx="18">
                  <c:v>Lung</c:v>
                </c:pt>
                <c:pt idx="19">
                  <c:v>Pancreas</c:v>
                </c:pt>
                <c:pt idx="20">
                  <c:v>Liver</c:v>
                </c:pt>
                <c:pt idx="21">
                  <c:v>Rectum</c:v>
                </c:pt>
                <c:pt idx="22">
                  <c:v>Colon</c:v>
                </c:pt>
                <c:pt idx="23">
                  <c:v>Stomach</c:v>
                </c:pt>
                <c:pt idx="24">
                  <c:v>Oesophagus</c:v>
                </c:pt>
                <c:pt idx="25">
                  <c:v>Nasopharynx</c:v>
                </c:pt>
                <c:pt idx="26">
                  <c:v>Salivary gland</c:v>
                </c:pt>
                <c:pt idx="27">
                  <c:v>Larynx</c:v>
                </c:pt>
                <c:pt idx="28">
                  <c:v>Upper gastrointestinal</c:v>
                </c:pt>
                <c:pt idx="29">
                  <c:v>All cancer</c:v>
                </c:pt>
              </c:strCache>
            </c:strRef>
          </c:cat>
          <c:val>
            <c:numRef>
              <c:f>Sheet1!$B$2:$B$31</c:f>
              <c:numCache>
                <c:formatCode>General</c:formatCode>
                <c:ptCount val="30"/>
                <c:pt idx="0">
                  <c:v>1.32</c:v>
                </c:pt>
                <c:pt idx="1">
                  <c:v>0.94</c:v>
                </c:pt>
                <c:pt idx="2">
                  <c:v>0.89</c:v>
                </c:pt>
                <c:pt idx="3">
                  <c:v>2.2000000000000002</c:v>
                </c:pt>
                <c:pt idx="4">
                  <c:v>0.88</c:v>
                </c:pt>
                <c:pt idx="5">
                  <c:v>0.83</c:v>
                </c:pt>
                <c:pt idx="6">
                  <c:v>0.66</c:v>
                </c:pt>
                <c:pt idx="7">
                  <c:v>0.65</c:v>
                </c:pt>
                <c:pt idx="8">
                  <c:v>0.74</c:v>
                </c:pt>
                <c:pt idx="9">
                  <c:v>0.56000000000000005</c:v>
                </c:pt>
                <c:pt idx="10">
                  <c:v>0.79</c:v>
                </c:pt>
                <c:pt idx="11">
                  <c:v>0.95</c:v>
                </c:pt>
                <c:pt idx="12">
                  <c:v>1.3</c:v>
                </c:pt>
                <c:pt idx="13">
                  <c:v>0.76</c:v>
                </c:pt>
                <c:pt idx="14">
                  <c:v>1.05</c:v>
                </c:pt>
                <c:pt idx="15">
                  <c:v>1.64</c:v>
                </c:pt>
                <c:pt idx="16">
                  <c:v>1.17</c:v>
                </c:pt>
                <c:pt idx="17">
                  <c:v>1.01</c:v>
                </c:pt>
                <c:pt idx="18">
                  <c:v>1.18</c:v>
                </c:pt>
                <c:pt idx="19">
                  <c:v>0.9</c:v>
                </c:pt>
                <c:pt idx="20">
                  <c:v>1.33</c:v>
                </c:pt>
                <c:pt idx="21">
                  <c:v>0.56999999999999995</c:v>
                </c:pt>
                <c:pt idx="22">
                  <c:v>0.72</c:v>
                </c:pt>
                <c:pt idx="23">
                  <c:v>0.84</c:v>
                </c:pt>
                <c:pt idx="24">
                  <c:v>1.61</c:v>
                </c:pt>
                <c:pt idx="25">
                  <c:v>0.95</c:v>
                </c:pt>
                <c:pt idx="26">
                  <c:v>0.39</c:v>
                </c:pt>
                <c:pt idx="27">
                  <c:v>1.0900000000000001</c:v>
                </c:pt>
                <c:pt idx="28">
                  <c:v>1.07</c:v>
                </c:pt>
                <c:pt idx="29">
                  <c:v>0.99</c:v>
                </c:pt>
              </c:numCache>
            </c:numRef>
          </c:val>
          <c:extLst>
            <c:ext xmlns:c16="http://schemas.microsoft.com/office/drawing/2014/chart" uri="{C3380CC4-5D6E-409C-BE32-E72D297353CC}">
              <c16:uniqueId val="{00000000-CC3E-4D6C-B1C1-E65F99DDBDBE}"/>
            </c:ext>
          </c:extLst>
        </c:ser>
        <c:dLbls>
          <c:showLegendKey val="0"/>
          <c:showVal val="0"/>
          <c:showCatName val="0"/>
          <c:showSerName val="0"/>
          <c:showPercent val="0"/>
          <c:showBubbleSize val="0"/>
        </c:dLbls>
        <c:gapWidth val="60"/>
        <c:axId val="606927760"/>
        <c:axId val="345471472"/>
      </c:barChart>
      <c:catAx>
        <c:axId val="606927760"/>
        <c:scaling>
          <c:orientation val="minMax"/>
        </c:scaling>
        <c:delete val="0"/>
        <c:axPos val="l"/>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345471472"/>
        <c:crosses val="autoZero"/>
        <c:auto val="1"/>
        <c:lblAlgn val="ctr"/>
        <c:lblOffset val="100"/>
        <c:noMultiLvlLbl val="0"/>
      </c:catAx>
      <c:valAx>
        <c:axId val="34547147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sz="900" dirty="0">
                    <a:solidFill>
                      <a:schemeClr val="tx1"/>
                    </a:solidFill>
                  </a:rPr>
                  <a:t>Adjusted rate ratio</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606927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 y="5"/>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4" y="5"/>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11"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4"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 y="5"/>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4" y="5"/>
            <a:ext cx="2945659" cy="495427"/>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1"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4" y="9378824"/>
            <a:ext cx="2945659" cy="495426"/>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Unravelling the relationship between schizophrenia and lung cancer involves tackling the key confounding variable of smoking.</a:t>
            </a:r>
            <a:r>
              <a:rPr lang="en-GB" baseline="30000" dirty="0"/>
              <a:t>[</a:t>
            </a:r>
            <a:r>
              <a:rPr lang="en-GB" baseline="30000" dirty="0" err="1"/>
              <a:t>Bushe</a:t>
            </a:r>
            <a:r>
              <a:rPr lang="en-GB" baseline="30000" dirty="0"/>
              <a:t> &amp; Hodgson, 2010]</a:t>
            </a:r>
            <a:r>
              <a:rPr lang="en-GB" dirty="0"/>
              <a:t> When attempts have been made to control for the levels of smoking observed among patients with schizophrenia, there appears to be a slightly reduced risk of lung cancer in this population.</a:t>
            </a:r>
            <a:r>
              <a:rPr lang="en-GB" baseline="30000" dirty="0"/>
              <a:t>[</a:t>
            </a:r>
            <a:r>
              <a:rPr lang="en-GB" baseline="30000" dirty="0" err="1"/>
              <a:t>Bushe</a:t>
            </a:r>
            <a:r>
              <a:rPr lang="en-GB" baseline="30000" dirty="0"/>
              <a:t> &amp; Hodgson, 2010]</a:t>
            </a:r>
            <a:r>
              <a:rPr lang="en-GB" dirty="0"/>
              <a:t> </a:t>
            </a:r>
          </a:p>
          <a:p>
            <a:r>
              <a:rPr lang="en-GB" dirty="0"/>
              <a:t>Other types of cancer are no less complicated, for example, as well as smoking, elevated glucose levels have been linked to some types of cancer, and schizophrenia has been shown to be a risk factor for diabetes.</a:t>
            </a:r>
            <a:r>
              <a:rPr lang="en-GB" baseline="30000" dirty="0"/>
              <a:t>[</a:t>
            </a:r>
            <a:r>
              <a:rPr lang="en-GB" baseline="30000" dirty="0" err="1"/>
              <a:t>Bushe</a:t>
            </a:r>
            <a:r>
              <a:rPr lang="en-GB" baseline="30000" dirty="0"/>
              <a:t> &amp; Hodgson, 2010; </a:t>
            </a:r>
            <a:r>
              <a:rPr lang="en-GB" baseline="30000" dirty="0" err="1"/>
              <a:t>Correll</a:t>
            </a:r>
            <a:r>
              <a:rPr lang="en-GB" baseline="30000" dirty="0"/>
              <a:t>, 2007]</a:t>
            </a:r>
            <a:r>
              <a:rPr lang="en-GB" dirty="0"/>
              <a:t> Investigating these cancers in patients with schizophrenia involves attempting to control for the confounding factor of impaired glucose tolerance.</a:t>
            </a:r>
            <a:r>
              <a:rPr lang="en-GB" baseline="30000" dirty="0"/>
              <a:t>[</a:t>
            </a:r>
            <a:r>
              <a:rPr lang="en-GB" baseline="30000" dirty="0" err="1"/>
              <a:t>Bushe</a:t>
            </a:r>
            <a:r>
              <a:rPr lang="en-GB" baseline="30000" dirty="0"/>
              <a:t> &amp; Hodgson, 2010]</a:t>
            </a:r>
            <a:r>
              <a:rPr lang="en-GB" dirty="0"/>
              <a:t> Moreover, there are likely to be risk variables that are simply not known, and so cannot be controlled in a study or a meta-analysis.</a:t>
            </a:r>
            <a:r>
              <a:rPr lang="en-GB" baseline="30000" dirty="0"/>
              <a:t>[</a:t>
            </a:r>
            <a:r>
              <a:rPr lang="en-GB" baseline="30000" dirty="0" err="1"/>
              <a:t>Bushe</a:t>
            </a:r>
            <a:r>
              <a:rPr lang="en-GB" baseline="30000" dirty="0"/>
              <a:t> &amp; Hodgson, 2010]</a:t>
            </a:r>
            <a:endParaRPr lang="en-GB" dirty="0"/>
          </a:p>
          <a:p>
            <a:r>
              <a:rPr lang="en-GB" dirty="0"/>
              <a:t>It is clear that patients with schizophrenia have a higher risk of developing certain cancers, but it is not yet clear what this means.</a:t>
            </a:r>
            <a:r>
              <a:rPr lang="en-GB" baseline="30000" dirty="0"/>
              <a:t>[</a:t>
            </a:r>
            <a:r>
              <a:rPr lang="en-GB" baseline="30000" dirty="0" err="1"/>
              <a:t>Goldacre</a:t>
            </a:r>
            <a:r>
              <a:rPr lang="en-GB" baseline="30000" dirty="0"/>
              <a:t> et al., 2005; </a:t>
            </a:r>
            <a:r>
              <a:rPr lang="en-GB" baseline="30000" dirty="0" err="1"/>
              <a:t>Bushe</a:t>
            </a:r>
            <a:r>
              <a:rPr lang="en-GB" baseline="30000" dirty="0"/>
              <a:t> &amp; Hodgson, 2010]</a:t>
            </a:r>
            <a:endParaRPr lang="en-GB" dirty="0"/>
          </a:p>
          <a:p>
            <a:endParaRPr lang="en-GB" dirty="0"/>
          </a:p>
          <a:p>
            <a:r>
              <a:rPr lang="en-GB" b="1" dirty="0"/>
              <a:t>References:</a:t>
            </a:r>
          </a:p>
          <a:p>
            <a:pPr lvl="0"/>
            <a:r>
              <a:rPr lang="en-GB" dirty="0" err="1"/>
              <a:t>Bushe</a:t>
            </a:r>
            <a:r>
              <a:rPr lang="en-GB" dirty="0"/>
              <a:t> CJ, Hodgson R. Schizophrenia and cancer: in 2010 do we understand the connection? Can J Psychiatry 2010; 55 (12): 761–767.</a:t>
            </a:r>
          </a:p>
          <a:p>
            <a:r>
              <a:rPr lang="en-GB" dirty="0" err="1"/>
              <a:t>Correll</a:t>
            </a:r>
            <a:r>
              <a:rPr lang="en-GB" dirty="0"/>
              <a:t> CU. Balancing efficacy and safety in treatment with antipsychotics. CNS Spectrums 2007; 12 (10 </a:t>
            </a:r>
            <a:r>
              <a:rPr lang="en-GB" dirty="0" err="1"/>
              <a:t>Suppl</a:t>
            </a:r>
            <a:r>
              <a:rPr lang="en-GB" dirty="0"/>
              <a:t> 17): 12–20, 35.</a:t>
            </a:r>
          </a:p>
          <a:p>
            <a:pPr lvl="0"/>
            <a:r>
              <a:rPr lang="en-GB" dirty="0" err="1"/>
              <a:t>Goldacre</a:t>
            </a:r>
            <a:r>
              <a:rPr lang="en-GB" dirty="0"/>
              <a:t> MJ, </a:t>
            </a:r>
            <a:r>
              <a:rPr lang="en-GB" dirty="0" err="1"/>
              <a:t>Kurina</a:t>
            </a:r>
            <a:r>
              <a:rPr lang="en-GB" dirty="0"/>
              <a:t> LM, Wotton CJ, et al. Schizophrenia and cancer: an epidemiological study. Br J Psychiatry 2005; 187: 334–338.</a:t>
            </a:r>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3473341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7116220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0125913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022704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3856494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9709816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1962934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9559017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188084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864010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1140492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357753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76395732"/>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7966406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3408042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423767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2113614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1403431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0224120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762076910"/>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62397619"/>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78062154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5527822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2615285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604977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6176101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032078758"/>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5674744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04264829"/>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82851999"/>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77865887"/>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12769173"/>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23539455"/>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2895538"/>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9223742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1482762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997817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524782"/>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838200" y="1371600"/>
            <a:ext cx="10515600" cy="4351338"/>
          </a:xfrm>
        </p:spPr>
        <p:txBody>
          <a:bodyPr/>
          <a:lstStyle>
            <a:lvl1pPr>
              <a:defRPr sz="2400"/>
            </a:lvl1pPr>
            <a:lvl2pPr>
              <a:defRPr sz="1800"/>
            </a:lvl2pPr>
            <a:lvl3pPr>
              <a:defRPr sz="14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cxnSp>
        <p:nvCxnSpPr>
          <p:cNvPr id="7" name="Straight Connector 6"/>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6284917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sp>
        <p:nvSpPr>
          <p:cNvPr id="9" name="Content Placeholder 2"/>
          <p:cNvSpPr>
            <a:spLocks noGrp="1"/>
          </p:cNvSpPr>
          <p:nvPr>
            <p:ph idx="13"/>
          </p:nvPr>
        </p:nvSpPr>
        <p:spPr>
          <a:xfrm>
            <a:off x="6129528"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11939916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custDataLst>
      <p:tags r:id="rId1"/>
    </p:custDataLst>
    <p:extLst>
      <p:ext uri="{BB962C8B-B14F-4D97-AF65-F5344CB8AC3E}">
        <p14:creationId xmlns:p14="http://schemas.microsoft.com/office/powerpoint/2010/main" val="30177805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4842566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384891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8" r:id="rId37"/>
    <p:sldLayoutId id="2147483709" r:id="rId38"/>
    <p:sldLayoutId id="2147483710" r:id="rId39"/>
    <p:sldLayoutId id="2147483711" r:id="rId40"/>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1427822-DE39-4A5D-810C-396C5F8EE717}"/>
              </a:ext>
            </a:extLst>
          </p:cNvPr>
          <p:cNvSpPr>
            <a:spLocks noGrp="1"/>
          </p:cNvSpPr>
          <p:nvPr>
            <p:ph type="body" sz="quarter" idx="17"/>
          </p:nvPr>
        </p:nvSpPr>
        <p:spPr/>
        <p:txBody>
          <a:bodyPr/>
          <a:lstStyle/>
          <a:p>
            <a:r>
              <a:rPr lang="en-GB" dirty="0"/>
              <a:t>Schizophrenia</a:t>
            </a:r>
          </a:p>
        </p:txBody>
      </p:sp>
      <p:sp>
        <p:nvSpPr>
          <p:cNvPr id="2" name="Title 1">
            <a:extLst>
              <a:ext uri="{FF2B5EF4-FFF2-40B4-BE49-F238E27FC236}">
                <a16:creationId xmlns:a16="http://schemas.microsoft.com/office/drawing/2014/main" id="{69A03C2A-7BA8-4DA2-BA08-EA500C90C79E}"/>
              </a:ext>
            </a:extLst>
          </p:cNvPr>
          <p:cNvSpPr>
            <a:spLocks noGrp="1"/>
          </p:cNvSpPr>
          <p:nvPr>
            <p:ph type="title"/>
          </p:nvPr>
        </p:nvSpPr>
        <p:spPr/>
        <p:txBody>
          <a:bodyPr/>
          <a:lstStyle/>
          <a:p>
            <a:r>
              <a:rPr lang="en-GB" dirty="0"/>
              <a:t>Cancer</a:t>
            </a:r>
          </a:p>
        </p:txBody>
      </p:sp>
      <p:sp>
        <p:nvSpPr>
          <p:cNvPr id="3" name="Content Placeholder 2">
            <a:extLst>
              <a:ext uri="{FF2B5EF4-FFF2-40B4-BE49-F238E27FC236}">
                <a16:creationId xmlns:a16="http://schemas.microsoft.com/office/drawing/2014/main" id="{B7F7A4A0-8A24-4AC3-AF4D-B0CAE6064877}"/>
              </a:ext>
            </a:extLst>
          </p:cNvPr>
          <p:cNvSpPr>
            <a:spLocks noGrp="1"/>
          </p:cNvSpPr>
          <p:nvPr>
            <p:ph idx="20"/>
          </p:nvPr>
        </p:nvSpPr>
        <p:spPr/>
        <p:txBody>
          <a:bodyPr>
            <a:normAutofit/>
          </a:bodyPr>
          <a:lstStyle/>
          <a:p>
            <a:r>
              <a:rPr lang="en-GB" sz="1800" dirty="0"/>
              <a:t>The relationship between cancer and schizophrenia is complex</a:t>
            </a:r>
            <a:r>
              <a:rPr lang="en-GB" sz="1800" baseline="30000" dirty="0"/>
              <a:t>1,2</a:t>
            </a:r>
            <a:endParaRPr lang="en-GB" sz="1800" dirty="0"/>
          </a:p>
          <a:p>
            <a:r>
              <a:rPr lang="en-GB" sz="1800" dirty="0"/>
              <a:t>Most of the evidence points to cancer being more common among patients with schizophrenia than in the general population</a:t>
            </a:r>
            <a:r>
              <a:rPr lang="en-GB" sz="1800" baseline="30000" dirty="0"/>
              <a:t>1</a:t>
            </a:r>
            <a:endParaRPr lang="en-GB" sz="1800" dirty="0"/>
          </a:p>
          <a:p>
            <a:r>
              <a:rPr lang="en-GB" sz="1800" dirty="0"/>
              <a:t>Almost as many patients with schizophrenia die from cancer as from cardiovascular disease</a:t>
            </a:r>
            <a:r>
              <a:rPr lang="en-GB" sz="1800" baseline="30000" dirty="0"/>
              <a:t>1</a:t>
            </a:r>
            <a:endParaRPr lang="en-GB" sz="1800" dirty="0"/>
          </a:p>
        </p:txBody>
      </p:sp>
      <p:sp>
        <p:nvSpPr>
          <p:cNvPr id="6" name="Content Placeholder 5">
            <a:extLst>
              <a:ext uri="{FF2B5EF4-FFF2-40B4-BE49-F238E27FC236}">
                <a16:creationId xmlns:a16="http://schemas.microsoft.com/office/drawing/2014/main" id="{18858C4D-E854-4291-A061-969D9F71756B}"/>
              </a:ext>
            </a:extLst>
          </p:cNvPr>
          <p:cNvSpPr>
            <a:spLocks noGrp="1"/>
          </p:cNvSpPr>
          <p:nvPr>
            <p:ph idx="21"/>
          </p:nvPr>
        </p:nvSpPr>
        <p:spPr/>
        <p:txBody>
          <a:bodyPr>
            <a:normAutofit/>
          </a:bodyPr>
          <a:lstStyle/>
          <a:p>
            <a:pPr marL="0" indent="0" algn="ctr">
              <a:buNone/>
            </a:pPr>
            <a:r>
              <a:rPr lang="en-GB" sz="1400" b="1" dirty="0">
                <a:solidFill>
                  <a:schemeClr val="accent1"/>
                </a:solidFill>
              </a:rPr>
              <a:t>Incidence rates of cancers in patients with schizophrenia</a:t>
            </a:r>
            <a:r>
              <a:rPr lang="en-GB" sz="1400" b="1" baseline="30000" dirty="0">
                <a:solidFill>
                  <a:schemeClr val="accent1"/>
                </a:solidFill>
              </a:rPr>
              <a:t>2</a:t>
            </a:r>
            <a:endParaRPr lang="en-GB" sz="1400" b="1" dirty="0">
              <a:solidFill>
                <a:schemeClr val="accent1"/>
              </a:solidFill>
            </a:endParaRPr>
          </a:p>
        </p:txBody>
      </p:sp>
      <p:sp>
        <p:nvSpPr>
          <p:cNvPr id="11" name="Text Placeholder 10">
            <a:extLst>
              <a:ext uri="{FF2B5EF4-FFF2-40B4-BE49-F238E27FC236}">
                <a16:creationId xmlns:a16="http://schemas.microsoft.com/office/drawing/2014/main" id="{445F98C2-7ECD-438F-B5D9-779614834078}"/>
              </a:ext>
            </a:extLst>
          </p:cNvPr>
          <p:cNvSpPr>
            <a:spLocks noGrp="1"/>
          </p:cNvSpPr>
          <p:nvPr>
            <p:ph type="body" sz="quarter" idx="18"/>
          </p:nvPr>
        </p:nvSpPr>
        <p:spPr/>
        <p:txBody>
          <a:bodyPr/>
          <a:lstStyle/>
          <a:p>
            <a:pPr marL="0" indent="0">
              <a:buNone/>
            </a:pPr>
            <a:r>
              <a:rPr lang="en-GB" dirty="0"/>
              <a:t>1. </a:t>
            </a:r>
            <a:r>
              <a:rPr lang="en-GB" dirty="0" err="1"/>
              <a:t>Bushe</a:t>
            </a:r>
            <a:r>
              <a:rPr lang="en-GB" dirty="0"/>
              <a:t> &amp; Hodgson. Can J Psychiatry 2010;55(12):761–767; </a:t>
            </a:r>
            <a:br>
              <a:rPr lang="en-GB" dirty="0"/>
            </a:br>
            <a:r>
              <a:rPr lang="en-GB" dirty="0"/>
              <a:t>2. Goldacre et al. Br J Psychiatry 2005;187:334–338</a:t>
            </a:r>
          </a:p>
        </p:txBody>
      </p:sp>
      <p:sp>
        <p:nvSpPr>
          <p:cNvPr id="4" name="Slide Number Placeholder 3">
            <a:extLst>
              <a:ext uri="{FF2B5EF4-FFF2-40B4-BE49-F238E27FC236}">
                <a16:creationId xmlns:a16="http://schemas.microsoft.com/office/drawing/2014/main" id="{8A36EF5A-9C00-46D0-B69E-A08EF805462D}"/>
              </a:ext>
            </a:extLst>
          </p:cNvPr>
          <p:cNvSpPr>
            <a:spLocks noGrp="1"/>
          </p:cNvSpPr>
          <p:nvPr>
            <p:ph type="sldNum" sz="quarter" idx="4"/>
          </p:nvPr>
        </p:nvSpPr>
        <p:spPr/>
        <p:txBody>
          <a:bodyPr/>
          <a:lstStyle/>
          <a:p>
            <a:fld id="{6DBC486D-4FAB-B746-8B02-8D7C842291C6}" type="slidenum">
              <a:rPr lang="en-GB" smtClean="0"/>
              <a:t>1</a:t>
            </a:fld>
            <a:endParaRPr lang="en-GB"/>
          </a:p>
        </p:txBody>
      </p:sp>
      <p:sp>
        <p:nvSpPr>
          <p:cNvPr id="8" name="Rectangle: Rounded Corners 7">
            <a:extLst>
              <a:ext uri="{FF2B5EF4-FFF2-40B4-BE49-F238E27FC236}">
                <a16:creationId xmlns:a16="http://schemas.microsoft.com/office/drawing/2014/main" id="{E4EA968F-54E5-464C-A307-01130E352F37}"/>
              </a:ext>
            </a:extLst>
          </p:cNvPr>
          <p:cNvSpPr/>
          <p:nvPr/>
        </p:nvSpPr>
        <p:spPr>
          <a:xfrm>
            <a:off x="838714" y="4057361"/>
            <a:ext cx="4938632" cy="1401757"/>
          </a:xfrm>
          <a:prstGeom prst="roundRect">
            <a:avLst>
              <a:gd name="adj" fmla="val 9237"/>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Whilst more research is needed, screening programs should be used to monitor patients with schizophrenia for the development of cancer</a:t>
            </a:r>
            <a:r>
              <a:rPr lang="en-GB" baseline="30000" dirty="0">
                <a:solidFill>
                  <a:schemeClr val="tx1"/>
                </a:solidFill>
              </a:rPr>
              <a:t>1</a:t>
            </a:r>
            <a:endParaRPr lang="en-GB" dirty="0">
              <a:solidFill>
                <a:schemeClr val="tx1"/>
              </a:solidFill>
            </a:endParaRPr>
          </a:p>
        </p:txBody>
      </p:sp>
      <p:graphicFrame>
        <p:nvGraphicFramePr>
          <p:cNvPr id="9" name="Chart 8">
            <a:extLst>
              <a:ext uri="{FF2B5EF4-FFF2-40B4-BE49-F238E27FC236}">
                <a16:creationId xmlns:a16="http://schemas.microsoft.com/office/drawing/2014/main" id="{C8568948-85FB-498A-A270-0AC950828BE5}"/>
              </a:ext>
            </a:extLst>
          </p:cNvPr>
          <p:cNvGraphicFramePr/>
          <p:nvPr>
            <p:extLst>
              <p:ext uri="{D42A27DB-BD31-4B8C-83A1-F6EECF244321}">
                <p14:modId xmlns:p14="http://schemas.microsoft.com/office/powerpoint/2010/main" val="3528338608"/>
              </p:ext>
            </p:extLst>
          </p:nvPr>
        </p:nvGraphicFramePr>
        <p:xfrm>
          <a:off x="6000207" y="1543842"/>
          <a:ext cx="5558798" cy="4734135"/>
        </p:xfrm>
        <a:graphic>
          <a:graphicData uri="http://schemas.openxmlformats.org/drawingml/2006/chart">
            <c:chart xmlns:c="http://schemas.openxmlformats.org/drawingml/2006/chart" xmlns:r="http://schemas.openxmlformats.org/officeDocument/2006/relationships" r:id="rId4"/>
          </a:graphicData>
        </a:graphic>
      </p:graphicFrame>
      <p:cxnSp>
        <p:nvCxnSpPr>
          <p:cNvPr id="10" name="Straight Connector 9">
            <a:extLst>
              <a:ext uri="{FF2B5EF4-FFF2-40B4-BE49-F238E27FC236}">
                <a16:creationId xmlns:a16="http://schemas.microsoft.com/office/drawing/2014/main" id="{D5E1E624-E39F-4A0D-9788-52CCA13BB04F}"/>
              </a:ext>
            </a:extLst>
          </p:cNvPr>
          <p:cNvCxnSpPr>
            <a:cxnSpLocks/>
          </p:cNvCxnSpPr>
          <p:nvPr/>
        </p:nvCxnSpPr>
        <p:spPr>
          <a:xfrm>
            <a:off x="9037193" y="1666584"/>
            <a:ext cx="0" cy="4086029"/>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custDataLst/>
    <p:extLst>
      <p:ext uri="{BB962C8B-B14F-4D97-AF65-F5344CB8AC3E}">
        <p14:creationId xmlns:p14="http://schemas.microsoft.com/office/powerpoint/2010/main" val="1547397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jQZtG50d"/>
  <p:tag name="ARTICULATE_SLIDE_COUNT" val="2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107</TotalTime>
  <Words>397</Words>
  <Application>Microsoft Office PowerPoint</Application>
  <PresentationFormat>Widescreen</PresentationFormat>
  <Paragraphs>19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Cancer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1579</cp:revision>
  <cp:lastPrinted>2018-06-08T11:08:09Z</cp:lastPrinted>
  <dcterms:created xsi:type="dcterms:W3CDTF">2017-01-23T14:24:15Z</dcterms:created>
  <dcterms:modified xsi:type="dcterms:W3CDTF">2022-02-23T11:39:28Z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62F455BA-A116-4548-8330-AB067D1D6DA8</vt:lpwstr>
  </property>
  <property fmtid="{D5CDD505-2E9C-101B-9397-08002B2CF9AE}" pid="3" name="ArticulatePath">
    <vt:lpwstr>3 - Neurobiology and aetiology 02-Feb-18</vt:lpwstr>
  </property>
</Properties>
</file>